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14630400" cy="8229600"/>
  <p:notesSz cx="8229600" cy="14630400"/>
  <p:embeddedFontLst>
    <p:embeddedFont>
      <p:font typeface="맑은 고딕" panose="020B0503020000020004" pitchFamily="34" charset="-127"/>
      <p:regular r:id="rId15"/>
      <p:bold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CA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34"/>
    <p:restoredTop sz="94610"/>
  </p:normalViewPr>
  <p:slideViewPr>
    <p:cSldViewPr snapToGrid="0" snapToObjects="1">
      <p:cViewPr>
        <p:scale>
          <a:sx n="105" d="100"/>
          <a:sy n="105" d="100"/>
        </p:scale>
        <p:origin x="23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392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2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Relationship Id="rId1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60720" y="37604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AI Health Care</a:t>
            </a:r>
            <a:endParaRPr lang="en-US" sz="5400" b="1" dirty="0">
              <a:latin typeface="+mj-ea"/>
              <a:ea typeface="+mj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9779294" y="5528255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ko-KR" altLang="en-US" b="1" dirty="0" err="1"/>
              <a:t>유준혁</a:t>
            </a:r>
            <a:r>
              <a:rPr lang="ko-KR" altLang="en-US" dirty="0"/>
              <a:t> </a:t>
            </a:r>
            <a:r>
              <a:rPr lang="en" altLang="ko-KR" i="1" dirty="0"/>
              <a:t>Department of Mobile Systems Engineering</a:t>
            </a:r>
            <a:endParaRPr lang="en" altLang="ko-KR" sz="1600" dirty="0"/>
          </a:p>
          <a:p>
            <a:br>
              <a:rPr lang="en" altLang="ko-KR" sz="1600" dirty="0"/>
            </a:br>
            <a:endParaRPr lang="en" altLang="ko-KR" sz="1600" dirty="0"/>
          </a:p>
          <a:p>
            <a:r>
              <a:rPr lang="ko-KR" altLang="en-US" b="1" dirty="0"/>
              <a:t>김화완</a:t>
            </a:r>
            <a:r>
              <a:rPr lang="ko-KR" altLang="en-US" dirty="0"/>
              <a:t> </a:t>
            </a:r>
            <a:r>
              <a:rPr lang="en" altLang="ko-KR" i="1" dirty="0"/>
              <a:t>Department of Mobile Systems Engineering</a:t>
            </a:r>
            <a:endParaRPr lang="en" altLang="ko-KR" sz="1600" dirty="0"/>
          </a:p>
          <a:p>
            <a:br>
              <a:rPr lang="en" altLang="ko-KR" sz="1600" dirty="0"/>
            </a:br>
            <a:endParaRPr lang="en" altLang="ko-KR" sz="1600" dirty="0"/>
          </a:p>
          <a:p>
            <a:r>
              <a:rPr lang="ko-KR" altLang="en-US" b="1" dirty="0" err="1"/>
              <a:t>박경빈</a:t>
            </a:r>
            <a:r>
              <a:rPr lang="ko-KR" altLang="en-US" sz="1600" b="1" dirty="0"/>
              <a:t> </a:t>
            </a:r>
            <a:r>
              <a:rPr lang="en" altLang="ko-KR" i="1" dirty="0"/>
              <a:t>Department of Computer Engineering</a:t>
            </a:r>
            <a:endParaRPr lang="en" altLang="ko-KR" sz="1600" dirty="0"/>
          </a:p>
          <a:p>
            <a:br>
              <a:rPr lang="en" altLang="ko-KR" sz="1600" dirty="0"/>
            </a:br>
            <a:endParaRPr lang="en" altLang="ko-KR" sz="1600" dirty="0"/>
          </a:p>
          <a:p>
            <a:r>
              <a:rPr lang="ko-KR" altLang="en-US" b="1" dirty="0"/>
              <a:t>정승일</a:t>
            </a:r>
            <a:r>
              <a:rPr lang="ko-KR" altLang="en-US" dirty="0"/>
              <a:t> </a:t>
            </a:r>
            <a:r>
              <a:rPr lang="ko-KR" altLang="en-US" sz="1600" dirty="0"/>
              <a:t> </a:t>
            </a:r>
            <a:r>
              <a:rPr lang="en" altLang="ko-KR" i="1" dirty="0"/>
              <a:t>Department of Statistics and Data Science</a:t>
            </a:r>
            <a:endParaRPr lang="en" altLang="ko-KR" sz="1600" dirty="0"/>
          </a:p>
          <a:p>
            <a:br>
              <a:rPr lang="en" altLang="ko-KR" sz="1600" dirty="0"/>
            </a:br>
            <a:endParaRPr lang="en-US" sz="175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">
            <a:extLst>
              <a:ext uri="{FF2B5EF4-FFF2-40B4-BE49-F238E27FC236}">
                <a16:creationId xmlns:a16="http://schemas.microsoft.com/office/drawing/2014/main" id="{0533A175-B862-C799-6EFC-60BB2E9C3031}"/>
              </a:ext>
            </a:extLst>
          </p:cNvPr>
          <p:cNvSpPr/>
          <p:nvPr/>
        </p:nvSpPr>
        <p:spPr>
          <a:xfrm>
            <a:off x="465941" y="1882544"/>
            <a:ext cx="6551295" cy="1860471"/>
          </a:xfrm>
          <a:prstGeom prst="roundRect">
            <a:avLst>
              <a:gd name="adj" fmla="val 431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5D9D771-5BDE-CD72-E86A-935F5142F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2C56548F-A295-D21F-09C2-A7D7AD81D3FC}"/>
              </a:ext>
            </a:extLst>
          </p:cNvPr>
          <p:cNvSpPr/>
          <p:nvPr/>
        </p:nvSpPr>
        <p:spPr>
          <a:xfrm>
            <a:off x="721945" y="5435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5. </a:t>
            </a:r>
            <a:r>
              <a:rPr lang="ko-KR" altLang="en-US" sz="44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참고 문헌</a:t>
            </a:r>
            <a:endParaRPr lang="en-US" sz="4450" b="1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9180E5-C55C-7BAD-A25F-963F6693CC37}"/>
              </a:ext>
            </a:extLst>
          </p:cNvPr>
          <p:cNvSpPr txBox="1"/>
          <p:nvPr/>
        </p:nvSpPr>
        <p:spPr>
          <a:xfrm>
            <a:off x="777239" y="2476073"/>
            <a:ext cx="3735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〮 AI HUB (Dataset)</a:t>
            </a:r>
            <a:r>
              <a:rPr lang="ko-KR" altLang="ko-KR" dirty="0"/>
              <a:t> </a:t>
            </a:r>
            <a:endParaRPr lang="en-US" altLang="ko-KR" dirty="0"/>
          </a:p>
          <a:p>
            <a:r>
              <a:rPr lang="en-US" altLang="ko-KR" dirty="0">
                <a:latin typeface="맑은 고딕" panose="020B0503020000020004" pitchFamily="50" charset="-127"/>
              </a:rPr>
              <a:t>〮 </a:t>
            </a:r>
            <a:r>
              <a:rPr lang="en-US" altLang="ko-KR" dirty="0" err="1">
                <a:latin typeface="맑은 고딕" panose="020B0503020000020004" pitchFamily="50" charset="-127"/>
              </a:rPr>
              <a:t>PyTorch</a:t>
            </a:r>
            <a:endParaRPr lang="en-US" altLang="ko-KR" dirty="0"/>
          </a:p>
          <a:p>
            <a:r>
              <a:rPr lang="en-US" altLang="ko-KR" dirty="0">
                <a:latin typeface="맑은 고딕" panose="020B0503020000020004" pitchFamily="50" charset="-127"/>
              </a:rPr>
              <a:t>〮 YOLO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1E8455-E35A-6E19-0188-CE6353139718}"/>
              </a:ext>
            </a:extLst>
          </p:cNvPr>
          <p:cNvSpPr txBox="1"/>
          <p:nvPr/>
        </p:nvSpPr>
        <p:spPr>
          <a:xfrm>
            <a:off x="721944" y="1978573"/>
            <a:ext cx="37359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인공지능 모델 개발 관련</a:t>
            </a: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6025D1B1-850C-6F38-0E94-376CE619CB94}"/>
              </a:ext>
            </a:extLst>
          </p:cNvPr>
          <p:cNvSpPr/>
          <p:nvPr/>
        </p:nvSpPr>
        <p:spPr>
          <a:xfrm>
            <a:off x="465942" y="4625236"/>
            <a:ext cx="6551295" cy="1860471"/>
          </a:xfrm>
          <a:prstGeom prst="roundRect">
            <a:avLst>
              <a:gd name="adj" fmla="val 431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EB592-C8F8-8FE0-B687-D9254E669593}"/>
              </a:ext>
            </a:extLst>
          </p:cNvPr>
          <p:cNvSpPr txBox="1"/>
          <p:nvPr/>
        </p:nvSpPr>
        <p:spPr>
          <a:xfrm>
            <a:off x="777240" y="5336330"/>
            <a:ext cx="5852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</a:rPr>
              <a:t>〮 Gemini API </a:t>
            </a:r>
            <a:r>
              <a:rPr lang="ko-KR" altLang="en-US" dirty="0">
                <a:latin typeface="맑은 고딕" panose="020B0503020000020004" pitchFamily="50" charset="-127"/>
              </a:rPr>
              <a:t>개발자 사용 가이드</a:t>
            </a:r>
            <a:endParaRPr lang="en-US" altLang="ko-KR" dirty="0"/>
          </a:p>
          <a:p>
            <a:r>
              <a:rPr lang="en-US" altLang="ko-KR" dirty="0">
                <a:latin typeface="맑은 고딕" panose="020B0503020000020004" pitchFamily="50" charset="-127"/>
              </a:rPr>
              <a:t>〮 </a:t>
            </a:r>
            <a:r>
              <a:rPr lang="ko-KR" altLang="ko-KR" dirty="0"/>
              <a:t>식품 의약품 안전처의 식품 영양성분 데이터베이스</a:t>
            </a:r>
            <a:endParaRPr lang="en-US" altLang="ko-KR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AD158-E545-5BDE-43FC-B463D1A9688F}"/>
              </a:ext>
            </a:extLst>
          </p:cNvPr>
          <p:cNvSpPr txBox="1"/>
          <p:nvPr/>
        </p:nvSpPr>
        <p:spPr>
          <a:xfrm>
            <a:off x="721945" y="4721265"/>
            <a:ext cx="37359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개발 관련</a:t>
            </a:r>
          </a:p>
        </p:txBody>
      </p:sp>
    </p:spTree>
    <p:extLst>
      <p:ext uri="{BB962C8B-B14F-4D97-AF65-F5344CB8AC3E}">
        <p14:creationId xmlns:p14="http://schemas.microsoft.com/office/powerpoint/2010/main" val="3607481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F77DAF50-672A-0EDE-A2F4-B1738A2FDE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721945" y="5435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6. 시연 영상</a:t>
            </a:r>
            <a:endParaRPr lang="en-US" sz="4450" b="1" dirty="0">
              <a:latin typeface="+mj-ea"/>
              <a:ea typeface="+mj-ea"/>
            </a:endParaRPr>
          </a:p>
        </p:txBody>
      </p:sp>
      <p:pic>
        <p:nvPicPr>
          <p:cNvPr id="6" name="시연영상">
            <a:hlinkClick r:id="" action="ppaction://media"/>
            <a:extLst>
              <a:ext uri="{FF2B5EF4-FFF2-40B4-BE49-F238E27FC236}">
                <a16:creationId xmlns:a16="http://schemas.microsoft.com/office/drawing/2014/main" id="{5D1D0AC0-0DB3-9D9B-3D95-11E7DB1625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35393" y="1345476"/>
            <a:ext cx="11759614" cy="62440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54617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700"/>
              </a:lnSpc>
              <a:buNone/>
            </a:pPr>
            <a:r>
              <a:rPr lang="en-US" sz="13350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Q&amp;A</a:t>
            </a:r>
            <a:endParaRPr lang="en-US" sz="13350" dirty="0">
              <a:latin typeface="+mj-ea"/>
              <a:ea typeface="+mj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5234702"/>
            <a:ext cx="130428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발표에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대한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질문이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있으시면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자유롭게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해주세요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.</a:t>
            </a:r>
            <a:endParaRPr lang="en-US" altLang="ko-KR" sz="1750" dirty="0">
              <a:latin typeface="+mj-ea"/>
            </a:endParaRPr>
          </a:p>
          <a:p>
            <a:pPr marL="0" indent="0" algn="l">
              <a:lnSpc>
                <a:spcPts val="2650"/>
              </a:lnSpc>
              <a:buNone/>
            </a:pPr>
            <a:endParaRPr lang="en-US" sz="175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61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목차</a:t>
            </a:r>
            <a:endParaRPr lang="en-US" sz="4450" b="1" dirty="0">
              <a:latin typeface="+mj-ea"/>
              <a:ea typeface="+mj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88857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+mj-ea"/>
                <a:ea typeface="+mj-ea"/>
                <a:cs typeface="Host Grotesk Light" pitchFamily="34" charset="-120"/>
              </a:rPr>
              <a:t>01</a:t>
            </a:r>
            <a:endParaRPr lang="en-US" sz="1750" dirty="0">
              <a:latin typeface="+mj-ea"/>
              <a:ea typeface="+mj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4179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서론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7428548" y="288857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+mj-ea"/>
                <a:ea typeface="+mj-ea"/>
                <a:cs typeface="Host Grotesk Light" pitchFamily="34" charset="-120"/>
              </a:rPr>
              <a:t>02</a:t>
            </a:r>
            <a:endParaRPr lang="en-US" sz="1750" dirty="0">
              <a:latin typeface="+mj-ea"/>
              <a:ea typeface="+mj-ea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3243620"/>
            <a:ext cx="6408063" cy="304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sp>
        <p:nvSpPr>
          <p:cNvPr id="8" name="Text 4"/>
          <p:cNvSpPr/>
          <p:nvPr/>
        </p:nvSpPr>
        <p:spPr>
          <a:xfrm>
            <a:off x="7428548" y="34179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소프트웨어 요구사항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9" name="Text 5"/>
          <p:cNvSpPr/>
          <p:nvPr/>
        </p:nvSpPr>
        <p:spPr>
          <a:xfrm>
            <a:off x="793790" y="41690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+mj-ea"/>
                <a:ea typeface="+mj-ea"/>
                <a:cs typeface="Host Grotesk Light" pitchFamily="34" charset="-120"/>
              </a:rPr>
              <a:t>03</a:t>
            </a:r>
            <a:endParaRPr lang="en-US" sz="1750" dirty="0">
              <a:latin typeface="+mj-ea"/>
              <a:ea typeface="+mj-ea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501515"/>
            <a:ext cx="6407944" cy="304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sp>
        <p:nvSpPr>
          <p:cNvPr id="11" name="Text 6"/>
          <p:cNvSpPr/>
          <p:nvPr/>
        </p:nvSpPr>
        <p:spPr>
          <a:xfrm>
            <a:off x="793790" y="4698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소프트웨어 설계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12" name="Text 7"/>
          <p:cNvSpPr/>
          <p:nvPr/>
        </p:nvSpPr>
        <p:spPr>
          <a:xfrm>
            <a:off x="7428548" y="41690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+mj-ea"/>
                <a:ea typeface="+mj-ea"/>
                <a:cs typeface="Host Grotesk Light" pitchFamily="34" charset="-120"/>
              </a:rPr>
              <a:t>04</a:t>
            </a:r>
            <a:endParaRPr lang="en-US" sz="1750" dirty="0">
              <a:latin typeface="+mj-ea"/>
              <a:ea typeface="+mj-ea"/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4501515"/>
            <a:ext cx="6408063" cy="304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sp>
        <p:nvSpPr>
          <p:cNvPr id="14" name="Text 8"/>
          <p:cNvSpPr/>
          <p:nvPr/>
        </p:nvSpPr>
        <p:spPr>
          <a:xfrm>
            <a:off x="7428548" y="4698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역할분담 및 개발환경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15" name="Text 9"/>
          <p:cNvSpPr/>
          <p:nvPr/>
        </p:nvSpPr>
        <p:spPr>
          <a:xfrm>
            <a:off x="793790" y="544961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+mj-ea"/>
                <a:ea typeface="+mj-ea"/>
                <a:cs typeface="Host Grotesk Light" pitchFamily="34" charset="-120"/>
              </a:rPr>
              <a:t>05</a:t>
            </a:r>
            <a:endParaRPr lang="en-US" sz="1750" dirty="0">
              <a:latin typeface="+mj-ea"/>
              <a:ea typeface="+mj-ea"/>
            </a:endParaRPr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759291"/>
            <a:ext cx="6407944" cy="304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sp>
        <p:nvSpPr>
          <p:cNvPr id="17" name="Text 10"/>
          <p:cNvSpPr/>
          <p:nvPr/>
        </p:nvSpPr>
        <p:spPr>
          <a:xfrm>
            <a:off x="793790" y="5978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dirty="0">
                <a:solidFill>
                  <a:srgbClr val="384653"/>
                </a:solidFill>
                <a:latin typeface="+mj-ea"/>
                <a:ea typeface="+mj-ea"/>
              </a:rPr>
              <a:t>참고문헌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18" name="Text 11"/>
          <p:cNvSpPr/>
          <p:nvPr/>
        </p:nvSpPr>
        <p:spPr>
          <a:xfrm>
            <a:off x="7428548" y="544961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+mj-ea"/>
                <a:ea typeface="+mj-ea"/>
                <a:cs typeface="Host Grotesk Light" pitchFamily="34" charset="-120"/>
              </a:rPr>
              <a:t>06</a:t>
            </a:r>
            <a:endParaRPr lang="en-US" sz="1750" dirty="0">
              <a:latin typeface="+mj-ea"/>
              <a:ea typeface="+mj-ea"/>
            </a:endParaRPr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5759291"/>
            <a:ext cx="6408063" cy="304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sp>
        <p:nvSpPr>
          <p:cNvPr id="20" name="Text 12"/>
          <p:cNvSpPr/>
          <p:nvPr/>
        </p:nvSpPr>
        <p:spPr>
          <a:xfrm>
            <a:off x="7428548" y="5978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>
                <a:solidFill>
                  <a:srgbClr val="384653"/>
                </a:solidFill>
                <a:latin typeface="+mj-ea"/>
                <a:ea typeface="+mj-ea"/>
              </a:rPr>
              <a:t>시연영상</a:t>
            </a:r>
            <a:endParaRPr lang="en-US" sz="2200" dirty="0">
              <a:latin typeface="+mj-ea"/>
              <a:ea typeface="+mj-ea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43620"/>
            <a:ext cx="6407944" cy="304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</p:pic>
      <p:pic>
        <p:nvPicPr>
          <p:cNvPr id="23" name="Image 1" descr="preencoded.png">
            <a:extLst>
              <a:ext uri="{FF2B5EF4-FFF2-40B4-BE49-F238E27FC236}">
                <a16:creationId xmlns:a16="http://schemas.microsoft.com/office/drawing/2014/main" id="{DD70112E-9C05-5BA5-460D-5BF775706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794" y="3243620"/>
            <a:ext cx="6408063" cy="30480"/>
          </a:xfrm>
          <a:prstGeom prst="rect">
            <a:avLst/>
          </a:prstGeom>
          <a:solidFill>
            <a:srgbClr val="97CAED"/>
          </a:solidFill>
        </p:spPr>
      </p:pic>
      <p:pic>
        <p:nvPicPr>
          <p:cNvPr id="24" name="Image 2" descr="preencoded.png">
            <a:extLst>
              <a:ext uri="{FF2B5EF4-FFF2-40B4-BE49-F238E27FC236}">
                <a16:creationId xmlns:a16="http://schemas.microsoft.com/office/drawing/2014/main" id="{846F8AFA-1942-3102-023E-340D89E3D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36" y="4501515"/>
            <a:ext cx="6407944" cy="30480"/>
          </a:xfrm>
          <a:prstGeom prst="rect">
            <a:avLst/>
          </a:prstGeom>
          <a:solidFill>
            <a:srgbClr val="97CAED"/>
          </a:solidFill>
        </p:spPr>
      </p:pic>
      <p:pic>
        <p:nvPicPr>
          <p:cNvPr id="25" name="Image 3" descr="preencoded.png">
            <a:extLst>
              <a:ext uri="{FF2B5EF4-FFF2-40B4-BE49-F238E27FC236}">
                <a16:creationId xmlns:a16="http://schemas.microsoft.com/office/drawing/2014/main" id="{8039B9A9-8BDC-302D-D4DE-4197B6B36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794" y="4501515"/>
            <a:ext cx="6408063" cy="30480"/>
          </a:xfrm>
          <a:prstGeom prst="rect">
            <a:avLst/>
          </a:prstGeom>
          <a:solidFill>
            <a:srgbClr val="97CAED"/>
          </a:solidFill>
        </p:spPr>
      </p:pic>
      <p:pic>
        <p:nvPicPr>
          <p:cNvPr id="26" name="Image 4" descr="preencoded.png">
            <a:extLst>
              <a:ext uri="{FF2B5EF4-FFF2-40B4-BE49-F238E27FC236}">
                <a16:creationId xmlns:a16="http://schemas.microsoft.com/office/drawing/2014/main" id="{A79995F5-C6C4-7A8B-D0DB-6594164CE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36" y="5759291"/>
            <a:ext cx="6407944" cy="30480"/>
          </a:xfrm>
          <a:prstGeom prst="rect">
            <a:avLst/>
          </a:prstGeom>
          <a:solidFill>
            <a:srgbClr val="97CAED"/>
          </a:solidFill>
        </p:spPr>
      </p:pic>
      <p:pic>
        <p:nvPicPr>
          <p:cNvPr id="27" name="Image 5" descr="preencoded.png">
            <a:extLst>
              <a:ext uri="{FF2B5EF4-FFF2-40B4-BE49-F238E27FC236}">
                <a16:creationId xmlns:a16="http://schemas.microsoft.com/office/drawing/2014/main" id="{E7927B94-9DD8-D50A-FE77-758F2856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794" y="5759291"/>
            <a:ext cx="6408063" cy="30480"/>
          </a:xfrm>
          <a:prstGeom prst="rect">
            <a:avLst/>
          </a:prstGeom>
          <a:solidFill>
            <a:srgbClr val="97CAED"/>
          </a:solidFill>
        </p:spPr>
      </p:pic>
      <p:pic>
        <p:nvPicPr>
          <p:cNvPr id="28" name="Image 0" descr="preencoded.png">
            <a:extLst>
              <a:ext uri="{FF2B5EF4-FFF2-40B4-BE49-F238E27FC236}">
                <a16:creationId xmlns:a16="http://schemas.microsoft.com/office/drawing/2014/main" id="{FAC22935-0B47-6E06-7D71-4C395DB4E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36" y="3243620"/>
            <a:ext cx="6407944" cy="30480"/>
          </a:xfrm>
          <a:prstGeom prst="rect">
            <a:avLst/>
          </a:prstGeom>
          <a:solidFill>
            <a:srgbClr val="97CAED"/>
          </a:solidFill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6" y="26736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1. 서론: 제안 배경</a:t>
            </a:r>
            <a:endParaRPr lang="en-US" sz="4450" b="1" dirty="0">
              <a:latin typeface="+mj-ea"/>
              <a:ea typeface="+mj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86" y="3382423"/>
            <a:ext cx="7556421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현대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사회에서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건강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관리와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균형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잡힌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식습관에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대한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관심이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점점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더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높아지고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있습니다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.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특히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건강한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생활을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추구하는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사람들이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증가하면서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식단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관리의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중요성이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더욱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강조되고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있습니다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.</a:t>
            </a:r>
            <a:endParaRPr lang="en-US" dirty="0">
              <a:latin typeface="+mj-ea"/>
              <a:ea typeface="+mj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88" y="5486934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기존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건강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관리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서비스의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문제점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:</a:t>
            </a:r>
            <a:endParaRPr lang="en-US" altLang="ko-KR" dirty="0">
              <a:latin typeface="+mj-ea"/>
            </a:endParaRPr>
          </a:p>
          <a:p>
            <a:pPr marL="0" indent="0" algn="l">
              <a:lnSpc>
                <a:spcPts val="2650"/>
              </a:lnSpc>
              <a:buNone/>
            </a:pPr>
            <a:endParaRPr lang="en-US" dirty="0">
              <a:latin typeface="+mj-ea"/>
              <a:ea typeface="+mj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88" y="5912136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FontTx/>
              <a:buChar char="•"/>
            </a:pP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음식명을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일일이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입력해야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함</a:t>
            </a:r>
            <a:endParaRPr lang="en-US" altLang="ko-KR" dirty="0">
              <a:latin typeface="+mj-ea"/>
            </a:endParaRPr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endParaRPr lang="en-US" dirty="0">
              <a:latin typeface="+mj-ea"/>
              <a:ea typeface="+mj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87" y="6294818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FontTx/>
              <a:buChar char="•"/>
            </a:pP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칼로리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기록에만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치중</a:t>
            </a:r>
            <a:endParaRPr lang="en-US" altLang="ko-KR" dirty="0">
              <a:solidFill>
                <a:srgbClr val="384653"/>
              </a:solidFill>
              <a:latin typeface="+mj-ea"/>
              <a:cs typeface="Roboto" pitchFamily="34" charset="-120"/>
            </a:endParaRPr>
          </a:p>
          <a:p>
            <a:pPr marL="342900" indent="-342900">
              <a:lnSpc>
                <a:spcPts val="2650"/>
              </a:lnSpc>
              <a:buSzPct val="100000"/>
              <a:buChar char="•"/>
            </a:pPr>
            <a:endParaRPr lang="en-US" dirty="0">
              <a:solidFill>
                <a:srgbClr val="384653"/>
              </a:solidFill>
              <a:latin typeface="+mj-ea"/>
              <a:ea typeface="+mj-ea"/>
              <a:cs typeface="Roboto" pitchFamily="34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280189" y="6677501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FontTx/>
              <a:buChar char="•"/>
            </a:pP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개인별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맞춤형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피드백</a:t>
            </a:r>
            <a:r>
              <a:rPr lang="en-US" altLang="ko-KR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부족</a:t>
            </a:r>
            <a:endParaRPr lang="en-US" altLang="ko-KR" dirty="0">
              <a:solidFill>
                <a:srgbClr val="384653"/>
              </a:solidFill>
              <a:latin typeface="+mj-ea"/>
              <a:cs typeface="Roboto" pitchFamily="34" charset="-120"/>
            </a:endParaRPr>
          </a:p>
          <a:p>
            <a:pPr marL="342900" indent="-342900">
              <a:lnSpc>
                <a:spcPts val="2650"/>
              </a:lnSpc>
              <a:buSzPct val="100000"/>
              <a:buChar char="•"/>
            </a:pPr>
            <a:endParaRPr lang="en-US" dirty="0">
              <a:solidFill>
                <a:srgbClr val="384653"/>
              </a:solidFill>
              <a:latin typeface="+mj-ea"/>
              <a:ea typeface="+mj-ea"/>
              <a:cs typeface="Roboto" pitchFamily="34" charset="-12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915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1. 서론: 개발 목적</a:t>
            </a:r>
            <a:endParaRPr lang="en-US" sz="4450" b="1" dirty="0">
              <a:latin typeface="+mj-ea"/>
              <a:ea typeface="+mj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840474"/>
            <a:ext cx="7556421" cy="1685330"/>
          </a:xfrm>
          <a:prstGeom prst="roundRect">
            <a:avLst>
              <a:gd name="adj" fmla="val 8681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2840474"/>
            <a:ext cx="121920" cy="168533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3097768"/>
            <a:ext cx="38207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AI 기반 맞춤형 건강 관리 서비스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7" name="Text 3"/>
          <p:cNvSpPr/>
          <p:nvPr/>
        </p:nvSpPr>
        <p:spPr>
          <a:xfrm>
            <a:off x="1142524" y="3588187"/>
            <a:ext cx="6950393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사용자가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음식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사진을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업로드하면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AI가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분석하여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칼로리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,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영양성분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정보를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제공하고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,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맞춤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건강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코칭을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제공합니다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.</a:t>
            </a:r>
            <a:endParaRPr lang="en-US" sz="1750" dirty="0">
              <a:latin typeface="+mj-ea"/>
              <a:ea typeface="+mj-ea"/>
            </a:endParaRPr>
          </a:p>
        </p:txBody>
      </p:sp>
      <p:sp>
        <p:nvSpPr>
          <p:cNvPr id="8" name="Shape 4"/>
          <p:cNvSpPr/>
          <p:nvPr/>
        </p:nvSpPr>
        <p:spPr>
          <a:xfrm>
            <a:off x="793790" y="4752618"/>
            <a:ext cx="7556421" cy="1685330"/>
          </a:xfrm>
          <a:prstGeom prst="roundRect">
            <a:avLst>
              <a:gd name="adj" fmla="val 8681"/>
            </a:avLst>
          </a:prstGeom>
          <a:solidFill>
            <a:srgbClr val="FAF9F5"/>
          </a:solidFill>
          <a:ln w="3048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4752618"/>
            <a:ext cx="121920" cy="168533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42524" y="5009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주요 기능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142524" y="5500330"/>
            <a:ext cx="6950393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음식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분석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,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영양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정보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제공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,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개인화된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건강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코칭을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통해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사용자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건강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증진에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기여합니다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.</a:t>
            </a:r>
            <a:endParaRPr lang="en-US" sz="175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14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2. 소프트웨어 요구사항</a:t>
            </a:r>
            <a:endParaRPr lang="en-US" sz="4450" b="1" dirty="0">
              <a:latin typeface="+mj-ea"/>
              <a:ea typeface="+mj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62093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사용자 시나리오</a:t>
            </a:r>
            <a:endParaRPr lang="en-US" sz="3550" dirty="0">
              <a:latin typeface="+mj-ea"/>
              <a:ea typeface="+mj-ea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528072"/>
            <a:ext cx="4347567" cy="9072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20604" y="6662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회원 가입 및 로그인</a:t>
            </a:r>
            <a:endParaRPr lang="en-US" sz="2200" dirty="0">
              <a:latin typeface="+mj-ea"/>
              <a:ea typeface="+mj-ea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5528072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6662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음식 사진 업로드</a:t>
            </a:r>
            <a:endParaRPr lang="en-US" sz="2200" dirty="0">
              <a:latin typeface="+mj-ea"/>
              <a:ea typeface="+mj-ea"/>
            </a:endParaRP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5528072"/>
            <a:ext cx="4347567" cy="90725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715738" y="6662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정보 확인, 저장, 조회</a:t>
            </a:r>
            <a:endParaRPr lang="en-US" sz="2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37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6860" y="468987"/>
            <a:ext cx="4263628" cy="532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기능적 요구사항</a:t>
            </a:r>
            <a:endParaRPr lang="en-US" sz="3350" b="1" dirty="0">
              <a:latin typeface="+mj-ea"/>
              <a:ea typeface="+mj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96860" y="1513403"/>
            <a:ext cx="7950279" cy="1244203"/>
          </a:xfrm>
          <a:prstGeom prst="roundRect">
            <a:avLst>
              <a:gd name="adj" fmla="val 8819"/>
            </a:avLst>
          </a:prstGeom>
          <a:solidFill>
            <a:srgbClr val="FAF9F5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60" y="1490543"/>
            <a:ext cx="7950279" cy="9144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194" y="1257657"/>
            <a:ext cx="511612" cy="51161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69666" y="1203662"/>
            <a:ext cx="204549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+mj-ea"/>
                <a:ea typeface="+mj-ea"/>
                <a:cs typeface="Host Grotesk Medium" pitchFamily="34" charset="-120"/>
              </a:rPr>
              <a:t>1</a:t>
            </a:r>
            <a:endParaRPr lang="en-US" sz="1600" dirty="0">
              <a:latin typeface="+mj-ea"/>
              <a:ea typeface="+mj-ea"/>
            </a:endParaRPr>
          </a:p>
        </p:txBody>
      </p:sp>
      <p:sp>
        <p:nvSpPr>
          <p:cNvPr id="8" name="Text 3"/>
          <p:cNvSpPr/>
          <p:nvPr/>
        </p:nvSpPr>
        <p:spPr>
          <a:xfrm>
            <a:off x="790218" y="1939766"/>
            <a:ext cx="2131814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회원 관리</a:t>
            </a:r>
            <a:endParaRPr lang="en-US" sz="1650" dirty="0">
              <a:latin typeface="+mj-ea"/>
              <a:ea typeface="+mj-ea"/>
            </a:endParaRPr>
          </a:p>
        </p:txBody>
      </p:sp>
      <p:sp>
        <p:nvSpPr>
          <p:cNvPr id="9" name="Text 4"/>
          <p:cNvSpPr/>
          <p:nvPr/>
        </p:nvSpPr>
        <p:spPr>
          <a:xfrm>
            <a:off x="790218" y="2308503"/>
            <a:ext cx="756356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회원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가입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,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로그인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,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로그아웃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,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사용자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정보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저장</a:t>
            </a:r>
            <a:endParaRPr lang="en-US" altLang="ko-KR" sz="1300" dirty="0">
              <a:latin typeface="+mj-ea"/>
            </a:endParaRPr>
          </a:p>
          <a:p>
            <a:pPr marL="0" indent="0" algn="l">
              <a:lnSpc>
                <a:spcPts val="2000"/>
              </a:lnSpc>
              <a:buNone/>
            </a:pPr>
            <a:endParaRPr lang="en-US" sz="1300" dirty="0">
              <a:latin typeface="+mj-ea"/>
              <a:ea typeface="+mj-ea"/>
            </a:endParaRPr>
          </a:p>
        </p:txBody>
      </p:sp>
      <p:sp>
        <p:nvSpPr>
          <p:cNvPr id="10" name="Shape 5"/>
          <p:cNvSpPr/>
          <p:nvPr/>
        </p:nvSpPr>
        <p:spPr>
          <a:xfrm>
            <a:off x="596860" y="3183850"/>
            <a:ext cx="7950279" cy="1244203"/>
          </a:xfrm>
          <a:prstGeom prst="roundRect">
            <a:avLst>
              <a:gd name="adj" fmla="val 8819"/>
            </a:avLst>
          </a:prstGeom>
          <a:solidFill>
            <a:srgbClr val="FAF9F5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60" y="3160990"/>
            <a:ext cx="7950279" cy="9144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194" y="2746236"/>
            <a:ext cx="511612" cy="511612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4469665" y="2893814"/>
            <a:ext cx="204549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+mj-ea"/>
                <a:ea typeface="+mj-ea"/>
                <a:cs typeface="Host Grotesk Medium" pitchFamily="34" charset="-120"/>
              </a:rPr>
              <a:t>2</a:t>
            </a:r>
            <a:endParaRPr lang="en-US" sz="1600" dirty="0">
              <a:latin typeface="+mj-ea"/>
              <a:ea typeface="+mj-ea"/>
            </a:endParaRPr>
          </a:p>
        </p:txBody>
      </p:sp>
      <p:sp>
        <p:nvSpPr>
          <p:cNvPr id="14" name="Text 7"/>
          <p:cNvSpPr/>
          <p:nvPr/>
        </p:nvSpPr>
        <p:spPr>
          <a:xfrm>
            <a:off x="790218" y="3610213"/>
            <a:ext cx="2131814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음식 사진 분석</a:t>
            </a:r>
            <a:endParaRPr lang="en-US" sz="1650" dirty="0">
              <a:latin typeface="+mj-ea"/>
              <a:ea typeface="+mj-ea"/>
            </a:endParaRPr>
          </a:p>
        </p:txBody>
      </p:sp>
      <p:sp>
        <p:nvSpPr>
          <p:cNvPr id="15" name="Text 8"/>
          <p:cNvSpPr/>
          <p:nvPr/>
        </p:nvSpPr>
        <p:spPr>
          <a:xfrm>
            <a:off x="790218" y="3978950"/>
            <a:ext cx="756356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업로드된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음식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사진</a:t>
            </a:r>
            <a:r>
              <a:rPr lang="ko-KR" altLang="en-US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의 음식이 어떤 음식인지 판별</a:t>
            </a:r>
            <a:endParaRPr lang="en-US" altLang="ko-KR" sz="1300" dirty="0">
              <a:solidFill>
                <a:srgbClr val="384653"/>
              </a:solidFill>
              <a:latin typeface="+mj-ea"/>
              <a:cs typeface="Roboto" pitchFamily="34" charset="-120"/>
            </a:endParaRPr>
          </a:p>
          <a:p>
            <a:pPr>
              <a:lnSpc>
                <a:spcPts val="2000"/>
              </a:lnSpc>
            </a:pPr>
            <a:endParaRPr lang="en-US" sz="1300" dirty="0">
              <a:solidFill>
                <a:srgbClr val="384653"/>
              </a:solidFill>
              <a:latin typeface="+mj-ea"/>
              <a:ea typeface="+mj-ea"/>
              <a:cs typeface="Roboto" pitchFamily="34" charset="-120"/>
            </a:endParaRPr>
          </a:p>
        </p:txBody>
      </p:sp>
      <p:sp>
        <p:nvSpPr>
          <p:cNvPr id="16" name="Shape 9"/>
          <p:cNvSpPr/>
          <p:nvPr/>
        </p:nvSpPr>
        <p:spPr>
          <a:xfrm>
            <a:off x="596860" y="4854297"/>
            <a:ext cx="7950279" cy="1244203"/>
          </a:xfrm>
          <a:prstGeom prst="roundRect">
            <a:avLst>
              <a:gd name="adj" fmla="val 8819"/>
            </a:avLst>
          </a:prstGeom>
          <a:solidFill>
            <a:srgbClr val="FAF9F5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60" y="4831437"/>
            <a:ext cx="7950279" cy="91440"/>
          </a:xfrm>
          <a:prstGeom prst="rect">
            <a:avLst/>
          </a:prstGeom>
        </p:spPr>
      </p:pic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194" y="4416683"/>
            <a:ext cx="511612" cy="511612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4469666" y="4565110"/>
            <a:ext cx="204549" cy="383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+mj-ea"/>
                <a:ea typeface="+mj-ea"/>
                <a:cs typeface="Host Grotesk Medium" pitchFamily="34" charset="-120"/>
              </a:rPr>
              <a:t>3</a:t>
            </a:r>
            <a:endParaRPr lang="en-US" sz="1600" dirty="0">
              <a:latin typeface="+mj-ea"/>
              <a:ea typeface="+mj-ea"/>
            </a:endParaRPr>
          </a:p>
        </p:txBody>
      </p:sp>
      <p:sp>
        <p:nvSpPr>
          <p:cNvPr id="20" name="Text 11"/>
          <p:cNvSpPr/>
          <p:nvPr/>
        </p:nvSpPr>
        <p:spPr>
          <a:xfrm>
            <a:off x="790218" y="5280660"/>
            <a:ext cx="2131814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건강 코칭</a:t>
            </a:r>
            <a:endParaRPr lang="en-US" sz="1650" dirty="0">
              <a:latin typeface="+mj-ea"/>
              <a:ea typeface="+mj-ea"/>
            </a:endParaRPr>
          </a:p>
        </p:txBody>
      </p:sp>
      <p:sp>
        <p:nvSpPr>
          <p:cNvPr id="21" name="Text 12"/>
          <p:cNvSpPr/>
          <p:nvPr/>
        </p:nvSpPr>
        <p:spPr>
          <a:xfrm>
            <a:off x="790218" y="5649397"/>
            <a:ext cx="756356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ko-KR" altLang="en-US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사용자의 개인 건강 정보와 음식 정보를 기반으로 헬스 코칭 메시지 생성</a:t>
            </a:r>
            <a:endParaRPr lang="en-US" altLang="ko-KR" sz="1300" dirty="0">
              <a:latin typeface="+mj-ea"/>
            </a:endParaRPr>
          </a:p>
          <a:p>
            <a:pPr marL="0" indent="0" algn="l">
              <a:lnSpc>
                <a:spcPts val="2000"/>
              </a:lnSpc>
              <a:buNone/>
            </a:pPr>
            <a:endParaRPr lang="en-US" sz="1300" dirty="0">
              <a:latin typeface="+mj-ea"/>
              <a:ea typeface="+mj-ea"/>
            </a:endParaRPr>
          </a:p>
        </p:txBody>
      </p:sp>
      <p:sp>
        <p:nvSpPr>
          <p:cNvPr id="22" name="Shape 13"/>
          <p:cNvSpPr/>
          <p:nvPr/>
        </p:nvSpPr>
        <p:spPr>
          <a:xfrm>
            <a:off x="596860" y="6524744"/>
            <a:ext cx="7950279" cy="1244203"/>
          </a:xfrm>
          <a:prstGeom prst="roundRect">
            <a:avLst>
              <a:gd name="adj" fmla="val 8819"/>
            </a:avLst>
          </a:prstGeom>
          <a:solidFill>
            <a:srgbClr val="FAF9F5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60" y="6501884"/>
            <a:ext cx="7950279" cy="91440"/>
          </a:xfrm>
          <a:prstGeom prst="rect">
            <a:avLst/>
          </a:prstGeom>
        </p:spPr>
      </p:pic>
      <p:pic>
        <p:nvPicPr>
          <p:cNvPr id="24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194" y="6268998"/>
            <a:ext cx="511612" cy="511612"/>
          </a:xfrm>
          <a:prstGeom prst="rect">
            <a:avLst/>
          </a:prstGeom>
        </p:spPr>
      </p:pic>
      <p:sp>
        <p:nvSpPr>
          <p:cNvPr id="25" name="Text 14"/>
          <p:cNvSpPr/>
          <p:nvPr/>
        </p:nvSpPr>
        <p:spPr>
          <a:xfrm>
            <a:off x="4469666" y="6215003"/>
            <a:ext cx="204549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+mj-ea"/>
                <a:ea typeface="+mj-ea"/>
                <a:cs typeface="Host Grotesk Medium" pitchFamily="34" charset="-120"/>
              </a:rPr>
              <a:t>4</a:t>
            </a:r>
            <a:endParaRPr lang="en-US" sz="1600" dirty="0">
              <a:latin typeface="+mj-ea"/>
              <a:ea typeface="+mj-ea"/>
            </a:endParaRPr>
          </a:p>
        </p:txBody>
      </p:sp>
      <p:sp>
        <p:nvSpPr>
          <p:cNvPr id="26" name="Text 15"/>
          <p:cNvSpPr/>
          <p:nvPr/>
        </p:nvSpPr>
        <p:spPr>
          <a:xfrm>
            <a:off x="790218" y="6951107"/>
            <a:ext cx="2131814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식단 기록</a:t>
            </a:r>
            <a:endParaRPr lang="en-US" sz="1650" dirty="0">
              <a:latin typeface="+mj-ea"/>
              <a:ea typeface="+mj-ea"/>
            </a:endParaRPr>
          </a:p>
        </p:txBody>
      </p:sp>
      <p:sp>
        <p:nvSpPr>
          <p:cNvPr id="27" name="Text 16"/>
          <p:cNvSpPr/>
          <p:nvPr/>
        </p:nvSpPr>
        <p:spPr>
          <a:xfrm>
            <a:off x="790218" y="7319843"/>
            <a:ext cx="7563564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분석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결과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및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코칭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저장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및</a:t>
            </a:r>
            <a:r>
              <a:rPr lang="en-US" altLang="ko-KR" sz="13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3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조회</a:t>
            </a:r>
            <a:endParaRPr lang="en-US" altLang="ko-KR" sz="1300" dirty="0">
              <a:latin typeface="+mj-ea"/>
            </a:endParaRPr>
          </a:p>
          <a:p>
            <a:pPr marL="0" indent="0" algn="l">
              <a:lnSpc>
                <a:spcPts val="2000"/>
              </a:lnSpc>
              <a:buNone/>
            </a:pPr>
            <a:endParaRPr lang="en-US" sz="13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065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8417" y="2912388"/>
            <a:ext cx="4774406" cy="596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비기능적 요구사항</a:t>
            </a:r>
            <a:endParaRPr lang="en-US" sz="3750" b="1" dirty="0">
              <a:latin typeface="+mj-ea"/>
              <a:ea typeface="+mj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68417" y="3795593"/>
            <a:ext cx="6551295" cy="1860471"/>
          </a:xfrm>
          <a:prstGeom prst="roundRect">
            <a:avLst>
              <a:gd name="adj" fmla="val 431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013" y="3994190"/>
            <a:ext cx="572929" cy="572929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24533" y="4151709"/>
            <a:ext cx="257770" cy="25777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67013" y="4758095"/>
            <a:ext cx="2387203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성능</a:t>
            </a:r>
            <a:endParaRPr lang="en-US" sz="1850" dirty="0">
              <a:latin typeface="+mj-ea"/>
              <a:ea typeface="+mj-ea"/>
            </a:endParaRPr>
          </a:p>
        </p:txBody>
      </p:sp>
      <p:sp>
        <p:nvSpPr>
          <p:cNvPr id="8" name="Text 3"/>
          <p:cNvSpPr/>
          <p:nvPr/>
        </p:nvSpPr>
        <p:spPr>
          <a:xfrm>
            <a:off x="867013" y="5171003"/>
            <a:ext cx="6154103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서버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응답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속도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및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확장성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보장</a:t>
            </a:r>
            <a:endParaRPr lang="en-US" altLang="ko-KR" sz="1500" dirty="0">
              <a:latin typeface="+mj-ea"/>
            </a:endParaRPr>
          </a:p>
        </p:txBody>
      </p:sp>
      <p:sp>
        <p:nvSpPr>
          <p:cNvPr id="9" name="Shape 4"/>
          <p:cNvSpPr/>
          <p:nvPr/>
        </p:nvSpPr>
        <p:spPr>
          <a:xfrm>
            <a:off x="7410688" y="3795593"/>
            <a:ext cx="6551295" cy="1860471"/>
          </a:xfrm>
          <a:prstGeom prst="roundRect">
            <a:avLst>
              <a:gd name="adj" fmla="val 431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9284" y="3994190"/>
            <a:ext cx="572929" cy="572929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66804" y="4151709"/>
            <a:ext cx="257770" cy="25777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609284" y="4758095"/>
            <a:ext cx="2387203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보안</a:t>
            </a:r>
            <a:endParaRPr lang="en-US" sz="1850" dirty="0">
              <a:latin typeface="+mj-ea"/>
              <a:ea typeface="+mj-ea"/>
            </a:endParaRPr>
          </a:p>
        </p:txBody>
      </p:sp>
      <p:sp>
        <p:nvSpPr>
          <p:cNvPr id="13" name="Text 6"/>
          <p:cNvSpPr/>
          <p:nvPr/>
        </p:nvSpPr>
        <p:spPr>
          <a:xfrm>
            <a:off x="7609284" y="5171003"/>
            <a:ext cx="6154103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데이터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보호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및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접근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제어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보장</a:t>
            </a:r>
            <a:endParaRPr lang="en-US" altLang="ko-KR" sz="1500" dirty="0">
              <a:latin typeface="+mj-ea"/>
            </a:endParaRPr>
          </a:p>
        </p:txBody>
      </p:sp>
      <p:sp>
        <p:nvSpPr>
          <p:cNvPr id="14" name="Shape 7"/>
          <p:cNvSpPr/>
          <p:nvPr/>
        </p:nvSpPr>
        <p:spPr>
          <a:xfrm>
            <a:off x="668417" y="5847040"/>
            <a:ext cx="6551295" cy="1860471"/>
          </a:xfrm>
          <a:prstGeom prst="roundRect">
            <a:avLst>
              <a:gd name="adj" fmla="val 431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7013" y="6045637"/>
            <a:ext cx="572929" cy="572929"/>
          </a:xfrm>
          <a:prstGeom prst="rect">
            <a:avLst/>
          </a:prstGeom>
        </p:spPr>
      </p:pic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24533" y="6203156"/>
            <a:ext cx="257770" cy="257770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867013" y="6809542"/>
            <a:ext cx="2387203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신뢰성</a:t>
            </a:r>
            <a:endParaRPr lang="en-US" sz="1850" dirty="0">
              <a:latin typeface="+mj-ea"/>
              <a:ea typeface="+mj-ea"/>
            </a:endParaRPr>
          </a:p>
        </p:txBody>
      </p:sp>
      <p:sp>
        <p:nvSpPr>
          <p:cNvPr id="18" name="Text 9"/>
          <p:cNvSpPr/>
          <p:nvPr/>
        </p:nvSpPr>
        <p:spPr>
          <a:xfrm>
            <a:off x="867013" y="7222450"/>
            <a:ext cx="6154103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AI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모델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정확성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및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서버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안정성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보장</a:t>
            </a:r>
            <a:endParaRPr lang="en-US" altLang="ko-KR" sz="1500" dirty="0">
              <a:latin typeface="+mj-ea"/>
            </a:endParaRPr>
          </a:p>
        </p:txBody>
      </p:sp>
      <p:sp>
        <p:nvSpPr>
          <p:cNvPr id="19" name="Shape 10"/>
          <p:cNvSpPr/>
          <p:nvPr/>
        </p:nvSpPr>
        <p:spPr>
          <a:xfrm>
            <a:off x="7410688" y="5847040"/>
            <a:ext cx="6551295" cy="1860471"/>
          </a:xfrm>
          <a:prstGeom prst="roundRect">
            <a:avLst>
              <a:gd name="adj" fmla="val 4311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09284" y="6045637"/>
            <a:ext cx="572929" cy="572929"/>
          </a:xfrm>
          <a:prstGeom prst="rect">
            <a:avLst/>
          </a:prstGeom>
        </p:spPr>
      </p:pic>
      <p:pic>
        <p:nvPicPr>
          <p:cNvPr id="21" name="Image 8" descr="preencoded.png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766804" y="6203156"/>
            <a:ext cx="257770" cy="257770"/>
          </a:xfrm>
          <a:prstGeom prst="rect">
            <a:avLst/>
          </a:prstGeom>
        </p:spPr>
      </p:pic>
      <p:sp>
        <p:nvSpPr>
          <p:cNvPr id="22" name="Text 11"/>
          <p:cNvSpPr/>
          <p:nvPr/>
        </p:nvSpPr>
        <p:spPr>
          <a:xfrm>
            <a:off x="7609284" y="6809542"/>
            <a:ext cx="2387203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편의성</a:t>
            </a:r>
            <a:endParaRPr lang="en-US" sz="1850" dirty="0">
              <a:latin typeface="+mj-ea"/>
              <a:ea typeface="+mj-ea"/>
            </a:endParaRPr>
          </a:p>
        </p:txBody>
      </p:sp>
      <p:sp>
        <p:nvSpPr>
          <p:cNvPr id="23" name="Text 12"/>
          <p:cNvSpPr/>
          <p:nvPr/>
        </p:nvSpPr>
        <p:spPr>
          <a:xfrm>
            <a:off x="7609284" y="7222450"/>
            <a:ext cx="6154103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UI/UX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및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시각화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정상</a:t>
            </a:r>
            <a:r>
              <a:rPr lang="en-US" altLang="ko-KR" sz="1500" dirty="0">
                <a:solidFill>
                  <a:srgbClr val="384653"/>
                </a:solidFill>
                <a:latin typeface="+mj-ea"/>
                <a:cs typeface="Roboto" pitchFamily="34" charset="-120"/>
              </a:rPr>
              <a:t> </a:t>
            </a:r>
            <a:r>
              <a:rPr lang="en-US" altLang="ko-KR" sz="1500" dirty="0" err="1">
                <a:solidFill>
                  <a:srgbClr val="384653"/>
                </a:solidFill>
                <a:latin typeface="+mj-ea"/>
                <a:cs typeface="Roboto" pitchFamily="34" charset="-120"/>
              </a:rPr>
              <a:t>동작</a:t>
            </a:r>
            <a:endParaRPr lang="en-US" altLang="ko-KR" sz="1500" dirty="0">
              <a:latin typeface="+mj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46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3</a:t>
            </a:r>
            <a:r>
              <a:rPr lang="en-US" sz="44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. 소프트웨어 설계</a:t>
            </a:r>
            <a:endParaRPr lang="en-US" sz="4450" b="1" dirty="0">
              <a:latin typeface="+mj-ea"/>
              <a:ea typeface="+mj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1922264"/>
            <a:ext cx="350150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아키텍처 설계</a:t>
            </a:r>
            <a:endParaRPr lang="en-US" sz="3550" dirty="0">
              <a:latin typeface="+mj-ea"/>
              <a:ea typeface="+mj-ea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70" y="2704471"/>
            <a:ext cx="3501509" cy="208895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856321" y="1922264"/>
            <a:ext cx="350150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UI/UX 설계</a:t>
            </a:r>
            <a:endParaRPr lang="en-US" sz="3550" dirty="0">
              <a:latin typeface="+mj-ea"/>
              <a:ea typeface="+mj-ea"/>
            </a:endParaRPr>
          </a:p>
        </p:txBody>
      </p:sp>
      <p:sp>
        <p:nvSpPr>
          <p:cNvPr id="9" name="Text 5"/>
          <p:cNvSpPr/>
          <p:nvPr/>
        </p:nvSpPr>
        <p:spPr>
          <a:xfrm>
            <a:off x="793790" y="5819384"/>
            <a:ext cx="533922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ko-KR" altLang="en-US" sz="3550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서버</a:t>
            </a:r>
            <a:r>
              <a:rPr lang="en-US" altLang="ko-KR" sz="3550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&amp;</a:t>
            </a:r>
            <a:r>
              <a:rPr lang="en-US" sz="3550" dirty="0" err="1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데이터베이스</a:t>
            </a:r>
            <a:r>
              <a:rPr lang="en-US" sz="3550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 </a:t>
            </a:r>
            <a:r>
              <a:rPr lang="ko-KR" altLang="en-US" sz="3550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구축</a:t>
            </a:r>
            <a:endParaRPr lang="en-US" sz="3550" dirty="0">
              <a:latin typeface="+mj-ea"/>
              <a:ea typeface="+mj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4039676-A171-0861-A816-747DFB527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915" y="2664468"/>
            <a:ext cx="2993775" cy="2900139"/>
          </a:xfrm>
          <a:prstGeom prst="rect">
            <a:avLst/>
          </a:prstGeom>
        </p:spPr>
      </p:pic>
      <p:pic>
        <p:nvPicPr>
          <p:cNvPr id="1026" name="Picture 2" descr="제조 분야의 클라우드 기반 SAP">
            <a:extLst>
              <a:ext uri="{FF2B5EF4-FFF2-40B4-BE49-F238E27FC236}">
                <a16:creationId xmlns:a16="http://schemas.microsoft.com/office/drawing/2014/main" id="{E274E3CC-45C3-F469-294D-DDCB0AE12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538" y="6386360"/>
            <a:ext cx="2981325" cy="153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A0B4BAA-EF87-15CA-6878-94BE72CF4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1340" y="646509"/>
            <a:ext cx="6387612" cy="3193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EAA73C93-41BF-39A3-36DE-72785C38DC1A}"/>
              </a:ext>
            </a:extLst>
          </p:cNvPr>
          <p:cNvSpPr/>
          <p:nvPr/>
        </p:nvSpPr>
        <p:spPr>
          <a:xfrm>
            <a:off x="9226930" y="136421"/>
            <a:ext cx="403643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ko-KR" altLang="en-US" sz="3550" dirty="0">
                <a:solidFill>
                  <a:srgbClr val="2E3C4E"/>
                </a:solidFill>
                <a:latin typeface="+mj-ea"/>
                <a:ea typeface="+mj-ea"/>
              </a:rPr>
              <a:t>객체탐지 모델 학습</a:t>
            </a:r>
            <a:endParaRPr lang="en-US" sz="3550" dirty="0">
              <a:latin typeface="+mj-ea"/>
              <a:ea typeface="+mj-ea"/>
            </a:endParaRPr>
          </a:p>
        </p:txBody>
      </p:sp>
      <p:pic>
        <p:nvPicPr>
          <p:cNvPr id="11" name="그림 10" descr="음식, 푸드그룹, 식사, 요리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62F341F-A399-06F1-1655-D96DE8FC55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1340" y="3840315"/>
            <a:ext cx="6387612" cy="425840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88143"/>
            <a:ext cx="60604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+mj-ea"/>
                <a:ea typeface="+mj-ea"/>
                <a:cs typeface="Host Grotesk Medium" pitchFamily="34" charset="-120"/>
              </a:rPr>
              <a:t>4. 역할 분담 및 개발 환경</a:t>
            </a:r>
            <a:endParaRPr lang="en-US" sz="4450" b="1" dirty="0">
              <a:latin typeface="+mj-ea"/>
              <a:ea typeface="+mj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76849" y="5288340"/>
            <a:ext cx="13042821" cy="1639610"/>
          </a:xfrm>
          <a:prstGeom prst="roundRect">
            <a:avLst>
              <a:gd name="adj" fmla="val 5810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Shape 2"/>
          <p:cNvSpPr/>
          <p:nvPr/>
        </p:nvSpPr>
        <p:spPr>
          <a:xfrm>
            <a:off x="784469" y="5295960"/>
            <a:ext cx="4342448" cy="1624370"/>
          </a:xfrm>
          <a:prstGeom prst="roundRect">
            <a:avLst>
              <a:gd name="adj" fmla="val 5865"/>
            </a:avLst>
          </a:prstGeom>
          <a:solidFill>
            <a:srgbClr val="D9EDF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1028224" y="54715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역할 분담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818350" y="5961936"/>
            <a:ext cx="427808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650"/>
              </a:lnSpc>
            </a:pP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모든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팀원이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전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과정에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참여하여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협업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능력과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폭넓은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역량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습득을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목표로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 </a:t>
            </a:r>
            <a:r>
              <a:rPr lang="en-US" altLang="ko-KR" sz="1750" dirty="0" err="1">
                <a:solidFill>
                  <a:srgbClr val="384653"/>
                </a:solidFill>
                <a:cs typeface="Roboto" pitchFamily="34" charset="-120"/>
              </a:rPr>
              <a:t>했습니다</a:t>
            </a:r>
            <a:r>
              <a:rPr lang="en-US" altLang="ko-KR" sz="1750" dirty="0">
                <a:solidFill>
                  <a:srgbClr val="384653"/>
                </a:solidFill>
                <a:cs typeface="Roboto" pitchFamily="34" charset="-120"/>
              </a:rPr>
              <a:t>.</a:t>
            </a:r>
            <a:endParaRPr lang="en-US" altLang="ko-KR" sz="1750" dirty="0"/>
          </a:p>
          <a:p>
            <a:pPr marL="0" indent="0" algn="just">
              <a:lnSpc>
                <a:spcPts val="2650"/>
              </a:lnSpc>
              <a:buNone/>
            </a:pPr>
            <a:endParaRPr lang="en-US" sz="1750" dirty="0">
              <a:ea typeface="+mj-ea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126916" y="5295960"/>
            <a:ext cx="4342567" cy="1624370"/>
          </a:xfrm>
          <a:prstGeom prst="rect">
            <a:avLst/>
          </a:prstGeom>
          <a:solidFill>
            <a:srgbClr val="D9EDF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9" name="Shape 6"/>
          <p:cNvSpPr/>
          <p:nvPr/>
        </p:nvSpPr>
        <p:spPr>
          <a:xfrm>
            <a:off x="5126916" y="5295960"/>
            <a:ext cx="30480" cy="1624370"/>
          </a:xfrm>
          <a:prstGeom prst="roundRect">
            <a:avLst>
              <a:gd name="adj" fmla="val 312558"/>
            </a:avLst>
          </a:prstGeom>
          <a:solidFill>
            <a:srgbClr val="BFD3D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0" name="Text 7"/>
          <p:cNvSpPr/>
          <p:nvPr/>
        </p:nvSpPr>
        <p:spPr>
          <a:xfrm>
            <a:off x="5370671" y="54715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개발 환경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370671" y="5961936"/>
            <a:ext cx="3888938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+mj-ea"/>
                <a:ea typeface="+mj-ea"/>
                <a:cs typeface="Roboto" pitchFamily="34" charset="-120"/>
              </a:rPr>
              <a:t>OS: Amazon Linux 2023, Kernel: Linux 6.1.156, IDE: Vim 9.1</a:t>
            </a:r>
            <a:endParaRPr lang="en-US" sz="1750" dirty="0">
              <a:latin typeface="+mj-ea"/>
              <a:ea typeface="+mj-ea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9469483" y="5295960"/>
            <a:ext cx="4342567" cy="1624370"/>
          </a:xfrm>
          <a:prstGeom prst="rect">
            <a:avLst/>
          </a:prstGeom>
          <a:solidFill>
            <a:srgbClr val="D9EDF2"/>
          </a:solidFill>
          <a:ln/>
        </p:spPr>
        <p:txBody>
          <a:bodyPr/>
          <a:lstStyle/>
          <a:p>
            <a:endParaRPr lang="ko-KR" altLang="en-US" dirty="0"/>
          </a:p>
        </p:txBody>
      </p:sp>
      <p:sp>
        <p:nvSpPr>
          <p:cNvPr id="13" name="Shape 10"/>
          <p:cNvSpPr/>
          <p:nvPr/>
        </p:nvSpPr>
        <p:spPr>
          <a:xfrm>
            <a:off x="9469483" y="5295960"/>
            <a:ext cx="30480" cy="1624370"/>
          </a:xfrm>
          <a:prstGeom prst="roundRect">
            <a:avLst>
              <a:gd name="adj" fmla="val 312558"/>
            </a:avLst>
          </a:prstGeom>
          <a:solidFill>
            <a:srgbClr val="BFD3D8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1"/>
          <p:cNvSpPr/>
          <p:nvPr/>
        </p:nvSpPr>
        <p:spPr>
          <a:xfrm>
            <a:off x="9713238" y="54715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+mj-ea"/>
                <a:ea typeface="+mj-ea"/>
                <a:cs typeface="Host Grotesk Medium" pitchFamily="34" charset="-120"/>
              </a:rPr>
              <a:t>기술 스택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9696297" y="6013193"/>
            <a:ext cx="3888938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+mj-ea"/>
                <a:ea typeface="+mj-ea"/>
                <a:cs typeface="Roboto" pitchFamily="34" charset="-120"/>
              </a:rPr>
              <a:t>Python 3.9.24, HTML, CSS,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+mj-ea"/>
                <a:ea typeface="+mj-ea"/>
                <a:cs typeface="Roboto" pitchFamily="34" charset="-120"/>
              </a:rPr>
              <a:t>React(TypeScript)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ea typeface="+mj-ea"/>
                <a:cs typeface="Roboto" pitchFamily="34" charset="-120"/>
              </a:rPr>
              <a:t>,</a:t>
            </a:r>
            <a:r>
              <a:rPr lang="ko-KR" altLang="en-US" sz="1750" dirty="0">
                <a:solidFill>
                  <a:srgbClr val="384653"/>
                </a:solidFill>
                <a:latin typeface="+mj-ea"/>
                <a:ea typeface="+mj-ea"/>
                <a:cs typeface="Roboto" pitchFamily="34" charset="-120"/>
              </a:rPr>
              <a:t> </a:t>
            </a:r>
            <a:r>
              <a:rPr lang="en-US" altLang="ko-KR" sz="1750" dirty="0">
                <a:solidFill>
                  <a:srgbClr val="384653"/>
                </a:solidFill>
                <a:latin typeface="+mj-ea"/>
                <a:ea typeface="+mj-ea"/>
                <a:cs typeface="Roboto" pitchFamily="34" charset="-120"/>
              </a:rPr>
              <a:t>YOLO</a:t>
            </a:r>
            <a:endParaRPr lang="en-US" sz="175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380</Words>
  <Application>Microsoft Macintosh PowerPoint</Application>
  <PresentationFormat>사용자 지정</PresentationFormat>
  <Paragraphs>95</Paragraphs>
  <Slides>12</Slides>
  <Notes>11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Arial</vt:lpstr>
      <vt:lpstr>맑은 고딕</vt:lpstr>
      <vt:lpstr>Roboto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김화완</cp:lastModifiedBy>
  <cp:revision>27</cp:revision>
  <dcterms:created xsi:type="dcterms:W3CDTF">2025-12-06T04:51:35Z</dcterms:created>
  <dcterms:modified xsi:type="dcterms:W3CDTF">2025-12-07T06:41:55Z</dcterms:modified>
</cp:coreProperties>
</file>